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7" r:id="rId2"/>
    <p:sldId id="271" r:id="rId3"/>
    <p:sldId id="278" r:id="rId4"/>
    <p:sldId id="258" r:id="rId5"/>
    <p:sldId id="270" r:id="rId6"/>
    <p:sldId id="275" r:id="rId7"/>
    <p:sldId id="276" r:id="rId8"/>
    <p:sldId id="263" r:id="rId9"/>
    <p:sldId id="264" r:id="rId10"/>
    <p:sldId id="265" r:id="rId11"/>
    <p:sldId id="272" r:id="rId12"/>
    <p:sldId id="273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89"/>
    <p:restoredTop sz="76898"/>
  </p:normalViewPr>
  <p:slideViewPr>
    <p:cSldViewPr snapToGrid="0" snapToObjects="1" showGuides="1">
      <p:cViewPr varScale="1">
        <p:scale>
          <a:sx n="74" d="100"/>
          <a:sy n="74" d="100"/>
        </p:scale>
        <p:origin x="1936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CF6BEC-0CA6-FA47-A9F1-38F8CFA5E727}" type="datetimeFigureOut">
              <a:rPr lang="en-US" smtClean="0"/>
              <a:t>1/12/18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13689-E020-2F41-A021-1587ED6FA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689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  <a:ln/>
        </p:spPr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Welcome to the Middle School Math Partnership M</a:t>
            </a:r>
            <a:r>
              <a:rPr lang="en-US" altLang="en-US" sz="1200" baseline="320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P</a:t>
            </a:r>
            <a:br>
              <a:rPr lang="en-US" altLang="en-US" sz="12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</a:br>
            <a:r>
              <a:rPr lang="en-US" altLang="en-US" sz="12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Wednesday, June 21</a:t>
            </a:r>
            <a:r>
              <a:rPr lang="en-US" altLang="en-US" sz="1200" baseline="300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st</a:t>
            </a:r>
            <a:r>
              <a:rPr lang="en-US" altLang="en-US" sz="12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, 2017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solidFill>
                <a:schemeClr val="tx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Please be seated at the table corresponding to your card</a:t>
            </a:r>
            <a:r>
              <a:rPr lang="en-US" altLang="en-US" sz="1200" dirty="0" smtClean="0">
                <a:solidFill>
                  <a:schemeClr val="tx1"/>
                </a:solidFill>
                <a:latin typeface="Arial" charset="0"/>
                <a:ea typeface="ＭＳ Ｐゴシック" charset="-128"/>
                <a:sym typeface="Calibri Bold" charset="0"/>
              </a:rPr>
              <a:t>’</a:t>
            </a:r>
            <a:r>
              <a:rPr lang="en-US" altLang="ja-JP" sz="12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s value at 8:30 am.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solidFill>
                <a:schemeClr val="tx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solidFill>
                <a:schemeClr val="tx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eaLnBrk="1" hangingPunct="1"/>
            <a:endParaRPr lang="en-US" altLang="ja-JP" dirty="0">
              <a:latin typeface="Helvetica" charset="0"/>
              <a:ea typeface="ＭＳ Ｐゴシック" charset="-128"/>
              <a:sym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019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discussing the section</a:t>
            </a:r>
            <a:r>
              <a:rPr lang="en-US" baseline="0" dirty="0" smtClean="0"/>
              <a:t> of the chapter, discuss these questions: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What are you currently doing that supports the ideas in this section?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What do you want to commit to try?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How will you support one another?</a:t>
            </a:r>
          </a:p>
          <a:p>
            <a:pPr marL="171450" indent="-171450">
              <a:buFont typeface="Arial" charset="0"/>
              <a:buChar char="•"/>
            </a:pPr>
            <a:endParaRPr lang="en-US" sz="1200" dirty="0" smtClean="0"/>
          </a:p>
          <a:p>
            <a:pPr marL="0" indent="0">
              <a:buFont typeface="Arial" charset="0"/>
              <a:buNone/>
            </a:pPr>
            <a:r>
              <a:rPr lang="en-US" sz="1200" dirty="0" smtClean="0"/>
              <a:t>Prepare a poster that answers the questions.  Take a gallery walk at break and note ideas that you would like to think about.  </a:t>
            </a:r>
            <a:endParaRPr lang="en-US" sz="1200" dirty="0" smtClean="0"/>
          </a:p>
          <a:p>
            <a:pPr marL="0" indent="0">
              <a:buFont typeface="Arial" charset="0"/>
              <a:buNone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indent="0">
              <a:buFont typeface="Arial" charset="0"/>
              <a:buNone/>
            </a:pPr>
            <a:endParaRPr lang="en-US" sz="1200" dirty="0" smtClean="0"/>
          </a:p>
          <a:p>
            <a:pPr marL="171450" indent="-1714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81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/>
            <a:r>
              <a:rPr lang="en-US" sz="1200" dirty="0" smtClean="0">
                <a:latin typeface="+mn-lt"/>
              </a:rPr>
              <a:t>Take a gallery walk at break and note ideas to try</a:t>
            </a:r>
            <a:endParaRPr lang="en-US" altLang="en-US" dirty="0" smtClean="0">
              <a:ea typeface="ＭＳ Ｐゴシック" charset="-128"/>
            </a:endParaRP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5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+mn-lt"/>
              </a:rPr>
              <a:t>Application time</a:t>
            </a:r>
            <a:br>
              <a:rPr lang="en-US" sz="1200" dirty="0" smtClean="0">
                <a:latin typeface="+mn-lt"/>
              </a:rPr>
            </a:br>
            <a:r>
              <a:rPr lang="en-US" sz="1200" dirty="0" smtClean="0">
                <a:latin typeface="+mn-lt"/>
              </a:rPr>
              <a:t>Return to LRC at 3:00 pm</a:t>
            </a:r>
          </a:p>
          <a:p>
            <a:endParaRPr lang="en-US" sz="1200" dirty="0" smtClean="0">
              <a:latin typeface="+mn-lt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10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+mn-lt"/>
              </a:rPr>
              <a:t>Reflect on your content and pedagogical sessions today.</a:t>
            </a:r>
            <a:br>
              <a:rPr lang="en-US" sz="1200" dirty="0" smtClean="0">
                <a:latin typeface="+mn-lt"/>
              </a:rPr>
            </a:br>
            <a:r>
              <a:rPr lang="en-US" sz="1200" dirty="0" smtClean="0"/>
              <a:t>What ideas, strategies, or resources do you want to keep in mind for next year?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+mn-lt"/>
              </a:rPr>
              <a:t>What would you need to do in order to implement the idea or strategy, or use the resource, with your students</a:t>
            </a:r>
            <a:r>
              <a:rPr lang="en-US" sz="1200" dirty="0" smtClean="0">
                <a:latin typeface="+mn-lt"/>
              </a:rPr>
              <a:t>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latin typeface="+mn-lt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smtClean="0">
                <a:ea typeface="ＭＳ Ｐゴシック" charset="-128"/>
              </a:rPr>
              <a:t>- No attribution 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latin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08E79-9D6A-8F4E-AD69-5E41766A2DF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133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Date votes for fall workshop and implementation day and winter workshop and implementation day</a:t>
            </a:r>
            <a:r>
              <a:rPr lang="en-US" baseline="0" dirty="0" smtClean="0"/>
              <a:t> on Thursday so bring school year and family calendars.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All M2P activities with teachers completed by March 31, 2018.</a:t>
            </a:r>
          </a:p>
          <a:p>
            <a:pPr marL="0" indent="0">
              <a:buNone/>
            </a:pPr>
            <a:r>
              <a:rPr lang="en-US" dirty="0" smtClean="0"/>
              <a:t>August building day is 5</a:t>
            </a:r>
            <a:r>
              <a:rPr lang="en-US" baseline="30000" dirty="0" smtClean="0"/>
              <a:t>th</a:t>
            </a:r>
            <a:r>
              <a:rPr lang="en-US" dirty="0" smtClean="0"/>
              <a:t> summer academy day</a:t>
            </a:r>
            <a:r>
              <a:rPr lang="en-US" baseline="0" dirty="0" smtClean="0"/>
              <a:t> but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four days will be paid as soon as we’re able to order payments post summer academy.</a:t>
            </a:r>
          </a:p>
          <a:p>
            <a:pPr marL="0" indent="0">
              <a:buNone/>
            </a:pPr>
            <a:endParaRPr lang="en-US" baseline="0" dirty="0" smtClean="0"/>
          </a:p>
          <a:p>
            <a:pPr marL="0" indent="0">
              <a:buNone/>
            </a:pPr>
            <a:r>
              <a:rPr lang="en-US" baseline="0" dirty="0" smtClean="0"/>
              <a:t>Mount Vernon tag up- this afternoon?- to figure out building date.</a:t>
            </a:r>
          </a:p>
          <a:p>
            <a:pPr marL="0" indent="0">
              <a:buNone/>
            </a:pPr>
            <a:endParaRPr lang="en-US" baseline="0" dirty="0" smtClean="0"/>
          </a:p>
          <a:p>
            <a:pPr marL="0" indent="0">
              <a:buNone/>
            </a:pPr>
            <a:r>
              <a:rPr lang="en-US" baseline="0" dirty="0" smtClean="0"/>
              <a:t>Dailies- let’s discuss ideas generated around instructional implications of student ownership reading, as well as Hattie’s excerpt around how we instruct.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96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 smtClean="0"/>
              <a:t>Content Learning </a:t>
            </a:r>
            <a:r>
              <a:rPr lang="en-US" b="0" baseline="0" dirty="0" smtClean="0"/>
              <a:t>Target: </a:t>
            </a:r>
            <a:r>
              <a:rPr lang="en-US" sz="1200" b="0" i="1" dirty="0" smtClean="0">
                <a:latin typeface="+mn-lt"/>
              </a:rPr>
              <a:t>How can mathematical reasoning about ratio and proportion be used to relate the mass and volume of uniform materials?</a:t>
            </a:r>
            <a:endParaRPr lang="en-US" b="0" baseline="0" dirty="0" smtClean="0"/>
          </a:p>
          <a:p>
            <a:r>
              <a:rPr lang="en-US" b="0" baseline="0" dirty="0" smtClean="0"/>
              <a:t>Success </a:t>
            </a:r>
            <a:r>
              <a:rPr lang="en-US" b="0" baseline="0" dirty="0" smtClean="0"/>
              <a:t>Criteria: </a:t>
            </a:r>
            <a:r>
              <a:rPr lang="en-US" sz="1200" b="0" i="1" dirty="0" smtClean="0">
                <a:latin typeface="+mn-lt"/>
              </a:rPr>
              <a:t>I can interpret ratios involving mass and volume in real-world situations.</a:t>
            </a:r>
          </a:p>
          <a:p>
            <a:r>
              <a:rPr lang="en-US" sz="1200" b="0" i="1" dirty="0" smtClean="0">
                <a:latin typeface="+mn-lt"/>
              </a:rPr>
              <a:t>I can apply ratios involving mass and volume to make quantitative predictions and comparisons.</a:t>
            </a:r>
          </a:p>
          <a:p>
            <a:endParaRPr lang="en-US" b="0" baseline="0" dirty="0" smtClean="0"/>
          </a:p>
          <a:p>
            <a:endParaRPr lang="en-US" b="0" dirty="0" smtClean="0"/>
          </a:p>
          <a:p>
            <a:pPr eaLnBrk="1"/>
            <a:r>
              <a:rPr lang="en-US" altLang="en-US" b="0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b="0" dirty="0" err="1" smtClean="0">
                <a:ea typeface="ＭＳ Ｐゴシック" charset="-128"/>
              </a:rPr>
              <a:t>Pixabay</a:t>
            </a:r>
            <a:r>
              <a:rPr lang="en-US" altLang="en-US" b="0" dirty="0" smtClean="0">
                <a:ea typeface="ＭＳ Ｐゴシック" charset="-128"/>
              </a:rPr>
              <a:t>- No attribution required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08E79-9D6A-8F4E-AD69-5E41766A2D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05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Target: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 smtClean="0"/>
              <a:t>How can ratios be used to account for the floating and sinking behavior of objects in water?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Success Criteria: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i="1" dirty="0" smtClean="0"/>
              <a:t>I can compute and apply a volume to mass ratio to compare floating behavior of objects of the same and different materials.</a:t>
            </a:r>
          </a:p>
          <a:p>
            <a:endParaRPr lang="en-US" dirty="0" smtClean="0"/>
          </a:p>
          <a:p>
            <a:endParaRPr lang="en-US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7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Sinking and Floating Activity</a:t>
            </a: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92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Reflect on your morning content session: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What </a:t>
            </a:r>
            <a:r>
              <a:rPr lang="en-US" sz="1200" dirty="0" smtClean="0"/>
              <a:t>mathematical content does this address?  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What advantages might there be to teaching this mathematical content through this particular physical context?  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How could you help students access this content and ensure that the important mathematical understandings develop</a:t>
            </a:r>
            <a:r>
              <a:rPr lang="en-US" sz="1200" dirty="0" smtClean="0"/>
              <a:t>?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08E79-9D6A-8F4E-AD69-5E41766A2D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48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What implications for instruction came up after reading  and discussing the first section of </a:t>
            </a:r>
            <a:r>
              <a:rPr lang="en-US" sz="1200" i="1" dirty="0" smtClean="0">
                <a:solidFill>
                  <a:schemeClr val="bg1"/>
                </a:solidFill>
              </a:rPr>
              <a:t>Developing Student Ownership </a:t>
            </a:r>
            <a:r>
              <a:rPr lang="en-US" sz="1200" dirty="0" smtClean="0">
                <a:solidFill>
                  <a:schemeClr val="bg1"/>
                </a:solidFill>
              </a:rPr>
              <a:t>yesterday</a:t>
            </a:r>
            <a:r>
              <a:rPr lang="en-US" sz="1200" dirty="0" smtClean="0">
                <a:solidFill>
                  <a:schemeClr val="bg1"/>
                </a:solidFill>
              </a:rPr>
              <a:t>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chemeClr val="bg1"/>
              </a:solidFill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68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solidFill>
                  <a:schemeClr val="bg1"/>
                </a:solidFill>
              </a:rPr>
              <a:t>Learning Target: What do students need to know about learning targets and success criteria in order to regulate their own learning?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 smtClean="0">
                <a:solidFill>
                  <a:schemeClr val="bg1"/>
                </a:solidFill>
              </a:rPr>
              <a:t>Success Criteria:</a:t>
            </a:r>
            <a:r>
              <a:rPr lang="en-US" b="0" baseline="0" dirty="0" smtClean="0">
                <a:solidFill>
                  <a:schemeClr val="bg1"/>
                </a:solidFill>
              </a:rPr>
              <a:t> </a:t>
            </a:r>
            <a:r>
              <a:rPr lang="en-US" b="0" dirty="0" smtClean="0">
                <a:solidFill>
                  <a:schemeClr val="bg1"/>
                </a:solidFill>
              </a:rPr>
              <a:t>I can use a variety of strategies with my students to help them use learning targets and success criteria.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 smtClean="0">
              <a:solidFill>
                <a:schemeClr val="bg1"/>
              </a:solidFill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 smtClean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 smtClean="0">
              <a:solidFill>
                <a:schemeClr val="bg1"/>
              </a:solidFill>
            </a:endParaRP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79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r>
              <a:rPr lang="en-US" baseline="0" dirty="0" smtClean="0"/>
              <a:t> pages 166-175 in </a:t>
            </a:r>
            <a:r>
              <a:rPr lang="en-US" i="1" baseline="0" dirty="0" smtClean="0"/>
              <a:t>Bringing Math Students into the Formative Assessment Equation</a:t>
            </a:r>
            <a:r>
              <a:rPr lang="en-US" i="0" baseline="0" dirty="0" smtClean="0"/>
              <a:t> taking notes on your 3-2-1+1 protocol sheet.</a:t>
            </a:r>
          </a:p>
          <a:p>
            <a:r>
              <a:rPr lang="en-US" i="0" baseline="0" dirty="0" smtClean="0"/>
              <a:t>Choose a facilitator and discuss the reading</a:t>
            </a:r>
            <a:r>
              <a:rPr lang="en-US" i="0" baseline="0" dirty="0" smtClean="0"/>
              <a:t>.</a:t>
            </a:r>
          </a:p>
          <a:p>
            <a:endParaRPr lang="en-US" i="0" baseline="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008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73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4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220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9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37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958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07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41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95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84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83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998C6-20ED-DA42-9206-67338D59503D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322A2-55E7-8D4F-9409-14F7A278B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1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4838" y="1165325"/>
            <a:ext cx="2973586" cy="2524869"/>
          </a:xfrm>
        </p:spPr>
        <p:txBody>
          <a:bodyPr anchor="t"/>
          <a:lstStyle/>
          <a:p>
            <a:pPr eaLnBrk="1" hangingPunct="1"/>
            <a:r>
              <a:rPr lang="en-US" altLang="en-US" sz="2531">
                <a:solidFill>
                  <a:srgbClr val="FFFFFF"/>
                </a:solidFill>
                <a:latin typeface="Calibri Bold" charset="0"/>
                <a:sym typeface="Calibri Bold" charset="0"/>
              </a:rPr>
              <a:t> Welcome to the </a:t>
            </a:r>
            <a:r>
              <a:rPr lang="en-US" altLang="en-US" sz="2531">
                <a:solidFill>
                  <a:srgbClr val="FFFFFF"/>
                </a:solidFill>
                <a:latin typeface="Calibri Bold" charset="0"/>
                <a:ea typeface="Heiti SC Medium" charset="-122"/>
                <a:sym typeface="Calibri Bold" charset="0"/>
              </a:rPr>
              <a:t/>
            </a:r>
            <a:br>
              <a:rPr lang="en-US" altLang="en-US" sz="2531">
                <a:solidFill>
                  <a:srgbClr val="FFFFFF"/>
                </a:solidFill>
                <a:latin typeface="Calibri Bold" charset="0"/>
                <a:ea typeface="Heiti SC Medium" charset="-122"/>
                <a:sym typeface="Calibri Bold" charset="0"/>
              </a:rPr>
            </a:br>
            <a:r>
              <a:rPr lang="en-US" altLang="en-US" sz="2531">
                <a:solidFill>
                  <a:srgbClr val="FFFFFF"/>
                </a:solidFill>
                <a:latin typeface="Calibri Bold" charset="0"/>
                <a:sym typeface="Calibri Bold" charset="0"/>
              </a:rPr>
              <a:t>Middle School Math Partnership</a:t>
            </a:r>
            <a:r>
              <a:rPr lang="en-US" altLang="en-US" sz="2531">
                <a:solidFill>
                  <a:srgbClr val="FFFFFF"/>
                </a:solidFill>
                <a:latin typeface="Calibri Bold" charset="0"/>
                <a:ea typeface="Heiti SC Medium" charset="-122"/>
                <a:sym typeface="Calibri Bold" charset="0"/>
              </a:rPr>
              <a:t/>
            </a:r>
            <a:br>
              <a:rPr lang="en-US" altLang="en-US" sz="2531">
                <a:solidFill>
                  <a:srgbClr val="FFFFFF"/>
                </a:solidFill>
                <a:latin typeface="Calibri Bold" charset="0"/>
                <a:ea typeface="Heiti SC Medium" charset="-122"/>
                <a:sym typeface="Calibri Bold" charset="0"/>
              </a:rPr>
            </a:br>
            <a:r>
              <a:rPr lang="en-US" altLang="en-US" sz="2531">
                <a:solidFill>
                  <a:srgbClr val="FFFFFF"/>
                </a:solidFill>
                <a:latin typeface="Calibri Bold" charset="0"/>
                <a:sym typeface="Calibri Bold" charset="0"/>
              </a:rPr>
              <a:t> M</a:t>
            </a:r>
            <a:r>
              <a:rPr lang="en-US" altLang="en-US" sz="2531" baseline="32000">
                <a:solidFill>
                  <a:srgbClr val="FFFFFF"/>
                </a:solidFill>
                <a:latin typeface="Calibri Bold" charset="0"/>
                <a:sym typeface="Calibri Bold" charset="0"/>
              </a:rPr>
              <a:t>2</a:t>
            </a:r>
            <a:r>
              <a:rPr lang="en-US" altLang="en-US" sz="2531">
                <a:solidFill>
                  <a:srgbClr val="FFFFFF"/>
                </a:solidFill>
                <a:latin typeface="Calibri Bold" charset="0"/>
                <a:sym typeface="Calibri Bold" charset="0"/>
              </a:rPr>
              <a:t>P</a:t>
            </a:r>
            <a:r>
              <a:rPr lang="en-US" altLang="en-US" sz="2531">
                <a:solidFill>
                  <a:srgbClr val="FFFFFF"/>
                </a:solidFill>
                <a:latin typeface="Calibri Bold" charset="0"/>
                <a:ea typeface="Heiti SC Medium" charset="-122"/>
                <a:sym typeface="Calibri Bold" charset="0"/>
              </a:rPr>
              <a:t/>
            </a:r>
            <a:br>
              <a:rPr lang="en-US" altLang="en-US" sz="2531">
                <a:solidFill>
                  <a:srgbClr val="FFFFFF"/>
                </a:solidFill>
                <a:latin typeface="Calibri Bold" charset="0"/>
                <a:ea typeface="Heiti SC Medium" charset="-122"/>
                <a:sym typeface="Calibri Bold" charset="0"/>
              </a:rPr>
            </a:br>
            <a:r>
              <a:rPr lang="en-US" altLang="en-US" sz="2531">
                <a:solidFill>
                  <a:srgbClr val="FFFFFF"/>
                </a:solidFill>
                <a:latin typeface="Calibri Bold" charset="0"/>
                <a:sym typeface="Calibri Bold" charset="0"/>
              </a:rPr>
              <a:t>Monday, June 29, 2015 </a:t>
            </a:r>
            <a:endParaRPr lang="en-US" altLang="en-US" sz="2531">
              <a:solidFill>
                <a:srgbClr val="FFFFFF"/>
              </a:solidFill>
              <a:latin typeface="Calibri Bold" charset="0"/>
              <a:ea typeface="Heiti SC Medium" charset="-122"/>
              <a:sym typeface="Calibri Bold" charset="0"/>
            </a:endParaRPr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1752452" y="5151872"/>
            <a:ext cx="4239369" cy="683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 hangingPunct="1"/>
            <a:r>
              <a:rPr lang="en-US" altLang="en-US" sz="2215" dirty="0">
                <a:solidFill>
                  <a:srgbClr val="FFFFFF"/>
                </a:solidFill>
                <a:latin typeface="Calibri Bold" charset="0"/>
                <a:ea typeface="ＭＳ Ｐゴシック" charset="-128"/>
                <a:sym typeface="Calibri Bold" charset="0"/>
              </a:rPr>
              <a:t>Be sure to keep your playing card.  You will need it later!</a:t>
            </a:r>
          </a:p>
        </p:txBody>
      </p:sp>
      <p:sp>
        <p:nvSpPr>
          <p:cNvPr id="6148" name="Rectangle 4"/>
          <p:cNvSpPr>
            <a:spLocks/>
          </p:cNvSpPr>
          <p:nvPr/>
        </p:nvSpPr>
        <p:spPr bwMode="auto">
          <a:xfrm>
            <a:off x="5403299" y="1379638"/>
            <a:ext cx="2411016" cy="1761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 hangingPunct="1"/>
            <a:r>
              <a:rPr lang="en-US" altLang="en-US" sz="2215">
                <a:solidFill>
                  <a:srgbClr val="FFFFFF"/>
                </a:solidFill>
                <a:latin typeface="Calibri Bold" charset="0"/>
                <a:ea typeface="ＭＳ Ｐゴシック" charset="-128"/>
                <a:sym typeface="Calibri Bold" charset="0"/>
              </a:rPr>
              <a:t>Please be seated at the table corresponding to your card</a:t>
            </a:r>
            <a:r>
              <a:rPr lang="ja-JP" altLang="en-US" sz="2215">
                <a:solidFill>
                  <a:srgbClr val="FFFFFF"/>
                </a:solidFill>
                <a:latin typeface="Arial" charset="0"/>
                <a:ea typeface="ＭＳ Ｐゴシック" charset="-128"/>
                <a:sym typeface="Calibri Bold" charset="0"/>
              </a:rPr>
              <a:t>’</a:t>
            </a:r>
            <a:r>
              <a:rPr lang="en-US" altLang="ja-JP" sz="2215">
                <a:solidFill>
                  <a:srgbClr val="FFFFFF"/>
                </a:solidFill>
                <a:latin typeface="Calibri Bold" charset="0"/>
                <a:ea typeface="ＭＳ Ｐゴシック" charset="-128"/>
                <a:sym typeface="Calibri Bold" charset="0"/>
              </a:rPr>
              <a:t>s value at 8:30 am.  </a:t>
            </a:r>
            <a:endParaRPr lang="en-US" altLang="en-US" sz="2215">
              <a:solidFill>
                <a:srgbClr val="FFFFFF"/>
              </a:solidFill>
              <a:latin typeface="Calibri Bold" charset="0"/>
              <a:ea typeface="ＭＳ Ｐゴシック" charset="-128"/>
              <a:sym typeface="Calibri Bold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0049" y="-132457"/>
            <a:ext cx="10684370" cy="7122913"/>
          </a:xfrm>
          <a:prstGeom prst="rect">
            <a:avLst/>
          </a:prstGeom>
        </p:spPr>
      </p:pic>
      <p:sp>
        <p:nvSpPr>
          <p:cNvPr id="6150" name="Rectangle 6"/>
          <p:cNvSpPr>
            <a:spLocks/>
          </p:cNvSpPr>
          <p:nvPr/>
        </p:nvSpPr>
        <p:spPr bwMode="auto">
          <a:xfrm>
            <a:off x="1380227" y="268163"/>
            <a:ext cx="5917721" cy="120629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xtLst/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 Welcome to </a:t>
            </a:r>
            <a:r>
              <a:rPr lang="en-US" altLang="en-US" sz="36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M</a:t>
            </a:r>
            <a:r>
              <a:rPr lang="en-US" altLang="en-US" sz="3600" baseline="320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2</a:t>
            </a:r>
            <a:r>
              <a:rPr lang="en-US" altLang="en-US" sz="36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P</a:t>
            </a:r>
            <a:r>
              <a:rPr lang="en-US" altLang="en-US" sz="3600" dirty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/>
            </a:r>
            <a:br>
              <a:rPr lang="en-US" altLang="en-US" sz="3600" dirty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</a:br>
            <a:r>
              <a:rPr lang="en-US" altLang="en-US" sz="36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Wednesday, June 21</a:t>
            </a:r>
            <a:r>
              <a:rPr lang="en-US" altLang="en-US" sz="3600" baseline="300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st</a:t>
            </a:r>
            <a:r>
              <a:rPr lang="en-US" altLang="en-US" sz="3600" dirty="0" smtClean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, 2017</a:t>
            </a:r>
            <a:endParaRPr lang="en-US" altLang="en-US" sz="3600" dirty="0">
              <a:solidFill>
                <a:schemeClr val="tx1"/>
              </a:solidFill>
              <a:latin typeface="Calibri Bold" charset="0"/>
              <a:ea typeface="ＭＳ Ｐゴシック" charset="-128"/>
              <a:sym typeface="Calibri Bold" charset="0"/>
            </a:endParaRPr>
          </a:p>
        </p:txBody>
      </p:sp>
      <p:sp>
        <p:nvSpPr>
          <p:cNvPr id="6152" name="Rectangle 8"/>
          <p:cNvSpPr>
            <a:spLocks/>
          </p:cNvSpPr>
          <p:nvPr/>
        </p:nvSpPr>
        <p:spPr bwMode="auto">
          <a:xfrm>
            <a:off x="1179296" y="5394943"/>
            <a:ext cx="6678256" cy="94837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xtLst/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 hangingPunct="1"/>
            <a:r>
              <a:rPr lang="en-US" altLang="en-US" sz="2800" dirty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Please be seated at the table corresponding to your card</a:t>
            </a:r>
            <a:r>
              <a:rPr lang="en-US" altLang="en-US" sz="2800" dirty="0">
                <a:solidFill>
                  <a:schemeClr val="tx1"/>
                </a:solidFill>
                <a:latin typeface="Arial" charset="0"/>
                <a:ea typeface="ＭＳ Ｐゴシック" charset="-128"/>
                <a:sym typeface="Calibri Bold" charset="0"/>
              </a:rPr>
              <a:t>’</a:t>
            </a:r>
            <a:r>
              <a:rPr lang="en-US" altLang="ja-JP" sz="2800" dirty="0">
                <a:solidFill>
                  <a:schemeClr val="tx1"/>
                </a:solidFill>
                <a:latin typeface="Calibri Bold" charset="0"/>
                <a:ea typeface="ＭＳ Ｐゴシック" charset="-128"/>
                <a:sym typeface="Calibri Bold" charset="0"/>
              </a:rPr>
              <a:t>s value at 8:30 am.  </a:t>
            </a:r>
            <a:endParaRPr lang="en-US" altLang="en-US" sz="2800" dirty="0">
              <a:solidFill>
                <a:schemeClr val="tx1"/>
              </a:solidFill>
              <a:latin typeface="Calibri Bold" charset="0"/>
              <a:ea typeface="ＭＳ Ｐゴシック" charset="-128"/>
              <a:sym typeface="Calibri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7558" y="261518"/>
            <a:ext cx="5772148" cy="24013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What are you currently doing that supports the ideas in </a:t>
            </a:r>
            <a:r>
              <a:rPr lang="en-US" sz="3200" smtClean="0"/>
              <a:t>this section</a:t>
            </a:r>
            <a:r>
              <a:rPr lang="en-US" sz="3200"/>
              <a:t>?</a:t>
            </a:r>
            <a:endParaRPr lang="en-US" sz="3200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577558" y="5353605"/>
            <a:ext cx="6237974" cy="132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smtClean="0"/>
              <a:t>What </a:t>
            </a:r>
            <a:r>
              <a:rPr lang="en-US" sz="3200" dirty="0" smtClean="0"/>
              <a:t>do you want to commit to try?</a:t>
            </a:r>
          </a:p>
          <a:p>
            <a:pPr marL="0" indent="0" algn="ctr">
              <a:buNone/>
            </a:pPr>
            <a:r>
              <a:rPr lang="en-US" sz="3200" dirty="0" smtClean="0"/>
              <a:t>How will you support one another?</a:t>
            </a:r>
          </a:p>
        </p:txBody>
      </p:sp>
    </p:spTree>
    <p:extLst>
      <p:ext uri="{BB962C8B-B14F-4D97-AF65-F5344CB8AC3E}">
        <p14:creationId xmlns:p14="http://schemas.microsoft.com/office/powerpoint/2010/main" val="156446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3039" y="0"/>
            <a:ext cx="10287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1660" y="240131"/>
            <a:ext cx="6211020" cy="1325563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+mn-lt"/>
              </a:rPr>
              <a:t>Take a gallery walk at break and note ideas to try</a:t>
            </a: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653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4937" y="951722"/>
            <a:ext cx="3425765" cy="2705878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latin typeface="+mn-lt"/>
              </a:rPr>
              <a:t>Application time</a:t>
            </a:r>
            <a:br>
              <a:rPr lang="en-US" sz="4000" dirty="0" smtClean="0">
                <a:latin typeface="+mn-lt"/>
              </a:rPr>
            </a:br>
            <a:r>
              <a:rPr lang="en-US" sz="4000" dirty="0" smtClean="0">
                <a:latin typeface="+mn-lt"/>
              </a:rPr>
              <a:t>Return to LRC at 3:00 pm</a:t>
            </a:r>
            <a:endParaRPr lang="en-US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13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95" y="0"/>
            <a:ext cx="10303098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316" y="176074"/>
            <a:ext cx="4654551" cy="1701272"/>
          </a:xfrm>
        </p:spPr>
        <p:txBody>
          <a:bodyPr anchor="t">
            <a:noAutofit/>
          </a:bodyPr>
          <a:lstStyle/>
          <a:p>
            <a:r>
              <a:rPr lang="en-US" sz="3600" dirty="0" smtClean="0">
                <a:latin typeface="+mn-lt"/>
              </a:rPr>
              <a:t>Reflect on your content and pedagogical sessions today.</a:t>
            </a:r>
            <a:br>
              <a:rPr lang="en-US" sz="3600" dirty="0" smtClean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891074"/>
            <a:ext cx="9330266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 smtClean="0">
                <a:latin typeface="+mn-lt"/>
              </a:rPr>
              <a:t>What would you need to do in order to implement the idea or strategy, or use the resource, with your students?</a:t>
            </a:r>
            <a:endParaRPr lang="en-US" sz="30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7029" y="51758"/>
            <a:ext cx="32055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/>
              <a:t>What ideas, strategies, or resources do you want to keep in mind for </a:t>
            </a:r>
            <a:r>
              <a:rPr lang="en-US" sz="3000" dirty="0" smtClean="0"/>
              <a:t>next year?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86872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0770" y="0"/>
            <a:ext cx="10287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6028" y="2639683"/>
            <a:ext cx="4157932" cy="241539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</a:t>
            </a:r>
            <a:r>
              <a:rPr lang="en-US" dirty="0" smtClean="0"/>
              <a:t>alendars </a:t>
            </a:r>
          </a:p>
          <a:p>
            <a:pPr marL="0" indent="0">
              <a:buNone/>
            </a:pPr>
            <a:r>
              <a:rPr lang="en-US" dirty="0" smtClean="0"/>
              <a:t>Mount Vernon</a:t>
            </a:r>
          </a:p>
          <a:p>
            <a:pPr marL="0" indent="0">
              <a:buNone/>
            </a:pPr>
            <a:r>
              <a:rPr lang="en-US" dirty="0" smtClean="0"/>
              <a:t>Afternoon instructional 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52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953383" y="0"/>
            <a:ext cx="1067928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455" y="408148"/>
            <a:ext cx="8721090" cy="13255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+mn-lt"/>
              </a:rPr>
              <a:t>STEM Content </a:t>
            </a:r>
            <a:r>
              <a:rPr lang="en-US" sz="3600" b="1" dirty="0" smtClean="0">
                <a:latin typeface="+mn-lt"/>
              </a:rPr>
              <a:t>Learning </a:t>
            </a:r>
            <a:r>
              <a:rPr lang="en-US" sz="3600" b="1" dirty="0" smtClean="0">
                <a:latin typeface="+mn-lt"/>
              </a:rPr>
              <a:t>Target:</a:t>
            </a:r>
            <a:endParaRPr lang="en-US" sz="3600" b="1" dirty="0">
              <a:latin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61010" y="1448118"/>
            <a:ext cx="8759190" cy="1219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dirty="0" smtClean="0">
                <a:latin typeface="+mn-lt"/>
              </a:rPr>
              <a:t>How can mathematical reasoning about ratio and proportion be used to relate the mass and volume of uniform materials?</a:t>
            </a:r>
            <a:endParaRPr lang="en-US" sz="2800" b="1" i="1" dirty="0"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76250" y="3421537"/>
            <a:ext cx="8759190" cy="1706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dirty="0" smtClean="0">
                <a:latin typeface="+mn-lt"/>
              </a:rPr>
              <a:t>I can interpret ratios involving mass and volume in real-world situations.</a:t>
            </a:r>
          </a:p>
          <a:p>
            <a:r>
              <a:rPr lang="en-US" sz="2800" b="1" i="1" dirty="0" smtClean="0">
                <a:latin typeface="+mn-lt"/>
              </a:rPr>
              <a:t>I can apply ratios involving mass and volume to make quantitative predictions and comparisons.</a:t>
            </a:r>
            <a:endParaRPr lang="en-US" sz="2800" b="1" i="1" dirty="0"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11455" y="2519047"/>
            <a:ext cx="5943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latin typeface="+mn-lt"/>
              </a:rPr>
              <a:t>Success Criteria:</a:t>
            </a:r>
            <a:endParaRPr lang="en-US" sz="3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934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061" y="385011"/>
            <a:ext cx="3619834" cy="4351338"/>
          </a:xfrm>
        </p:spPr>
        <p:txBody>
          <a:bodyPr>
            <a:normAutofit fontScale="850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Learning Target: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 smtClean="0"/>
              <a:t>How can ratios be used to account for the floating and sinking behavior of objects in water?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Success Criteria: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i="1" dirty="0" smtClean="0"/>
              <a:t>I can compute and apply a volume to mass ratio to compare floating behavior of objects of the same and different materials.</a:t>
            </a: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484" y="385011"/>
            <a:ext cx="6191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70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9549" y="0"/>
            <a:ext cx="10303098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6704" y="0"/>
            <a:ext cx="1030309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64845" y="688855"/>
            <a:ext cx="4354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Sinking and Floating</a:t>
            </a:r>
          </a:p>
          <a:p>
            <a:pPr algn="ctr"/>
            <a:r>
              <a:rPr lang="en-US" sz="3600" dirty="0" smtClean="0"/>
              <a:t>Activity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616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8800" y="0"/>
            <a:ext cx="10368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080" y="741872"/>
            <a:ext cx="8660920" cy="6976533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chemeClr val="bg1"/>
                </a:solidFill>
              </a:rPr>
              <a:t>W</a:t>
            </a:r>
            <a:r>
              <a:rPr lang="en-US" sz="3000" b="1" dirty="0" smtClean="0">
                <a:solidFill>
                  <a:schemeClr val="bg1"/>
                </a:solidFill>
              </a:rPr>
              <a:t>hat </a:t>
            </a:r>
            <a:r>
              <a:rPr lang="en-US" sz="3000" b="1" dirty="0">
                <a:solidFill>
                  <a:schemeClr val="bg1"/>
                </a:solidFill>
              </a:rPr>
              <a:t>mathematical content does this address?  </a:t>
            </a:r>
            <a:endParaRPr lang="en-US" sz="3000" b="1" dirty="0" smtClean="0">
              <a:solidFill>
                <a:schemeClr val="bg1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3000" b="1" dirty="0" smtClean="0">
              <a:solidFill>
                <a:schemeClr val="bg1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chemeClr val="bg1"/>
                </a:solidFill>
              </a:rPr>
              <a:t>What </a:t>
            </a:r>
            <a:r>
              <a:rPr lang="en-US" sz="3000" b="1" dirty="0">
                <a:solidFill>
                  <a:schemeClr val="bg1"/>
                </a:solidFill>
              </a:rPr>
              <a:t>advantages might there be to teaching this mathematical content through this particular physical context?  </a:t>
            </a:r>
            <a:endParaRPr lang="en-US" sz="3000" b="1" dirty="0" smtClean="0">
              <a:solidFill>
                <a:schemeClr val="bg1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3000" b="1" dirty="0" smtClean="0">
              <a:solidFill>
                <a:schemeClr val="bg1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chemeClr val="bg1"/>
                </a:solidFill>
              </a:rPr>
              <a:t>How </a:t>
            </a:r>
            <a:r>
              <a:rPr lang="en-US" sz="3000" b="1" dirty="0">
                <a:solidFill>
                  <a:schemeClr val="bg1"/>
                </a:solidFill>
              </a:rPr>
              <a:t>could you help students access this content and ensure that the important mathematical understandings </a:t>
            </a:r>
            <a:r>
              <a:rPr lang="en-US" sz="3000" b="1" dirty="0" smtClean="0">
                <a:solidFill>
                  <a:schemeClr val="bg1"/>
                </a:solidFill>
              </a:rPr>
              <a:t>develop?</a:t>
            </a:r>
            <a:endParaRPr lang="en-US" sz="3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8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54928" y="0"/>
            <a:ext cx="12198927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7352" y="1253331"/>
            <a:ext cx="423664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</a:rPr>
              <a:t>What implications for instruction came up after reading  and discussing the first section of </a:t>
            </a:r>
            <a:r>
              <a:rPr lang="en-US" sz="3200" i="1" dirty="0" smtClean="0">
                <a:solidFill>
                  <a:schemeClr val="bg1"/>
                </a:solidFill>
              </a:rPr>
              <a:t>Developing Student Ownership </a:t>
            </a:r>
            <a:r>
              <a:rPr lang="en-US" sz="3200" dirty="0" smtClean="0">
                <a:solidFill>
                  <a:schemeClr val="bg1"/>
                </a:solidFill>
              </a:rPr>
              <a:t>yesterday?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9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801726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831"/>
            <a:ext cx="2299856" cy="2453242"/>
          </a:xfrm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What do students need to know about learning targets and success criteria in order to regulate their own learning?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370619" y="267157"/>
            <a:ext cx="1773382" cy="51915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I can use a variety of strategies with my students to help them use learning targets and success criteria.</a:t>
            </a:r>
          </a:p>
        </p:txBody>
      </p:sp>
    </p:spTree>
    <p:extLst>
      <p:ext uri="{BB962C8B-B14F-4D97-AF65-F5344CB8AC3E}">
        <p14:creationId xmlns:p14="http://schemas.microsoft.com/office/powerpoint/2010/main" val="180241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60" y="1422996"/>
            <a:ext cx="8613878" cy="30981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486" y="5942161"/>
            <a:ext cx="967703" cy="7031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94971" y="4360281"/>
            <a:ext cx="61540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3 key ideas</a:t>
            </a:r>
          </a:p>
          <a:p>
            <a:r>
              <a:rPr lang="en-US" sz="3200" dirty="0" smtClean="0"/>
              <a:t>2 things to incorporate into practice</a:t>
            </a:r>
          </a:p>
          <a:p>
            <a:r>
              <a:rPr lang="en-US" sz="3200" dirty="0" smtClean="0"/>
              <a:t>1 question/ point to ponder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910733" y="5929941"/>
            <a:ext cx="5294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1 new idea from someone else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060" y="14182"/>
            <a:ext cx="8740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Read Pages 166-175 </a:t>
            </a:r>
            <a:r>
              <a:rPr lang="en-US" sz="3200" smtClean="0"/>
              <a:t>in </a:t>
            </a:r>
          </a:p>
          <a:p>
            <a:pPr algn="ctr"/>
            <a:r>
              <a:rPr lang="en-US" sz="3200" i="1" dirty="0" smtClean="0"/>
              <a:t>Bringing Math Students into the Formative Assessment Equation </a:t>
            </a:r>
            <a:r>
              <a:rPr lang="en-US" sz="3200" dirty="0" smtClean="0"/>
              <a:t>using </a:t>
            </a:r>
            <a:r>
              <a:rPr lang="en-US" sz="3200" dirty="0" smtClean="0"/>
              <a:t>3-2-1+1 Protocol</a:t>
            </a:r>
          </a:p>
        </p:txBody>
      </p:sp>
    </p:spTree>
    <p:extLst>
      <p:ext uri="{BB962C8B-B14F-4D97-AF65-F5344CB8AC3E}">
        <p14:creationId xmlns:p14="http://schemas.microsoft.com/office/powerpoint/2010/main" val="122732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1259</TotalTime>
  <Words>837</Words>
  <Application>Microsoft Macintosh PowerPoint</Application>
  <PresentationFormat>On-screen Show (4:3)</PresentationFormat>
  <Paragraphs>136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Calibri</vt:lpstr>
      <vt:lpstr>Calibri Bold</vt:lpstr>
      <vt:lpstr>Calibri Light</vt:lpstr>
      <vt:lpstr>Heiti SC Medium</vt:lpstr>
      <vt:lpstr>Helvetica</vt:lpstr>
      <vt:lpstr>ＭＳ Ｐゴシック</vt:lpstr>
      <vt:lpstr>Arial</vt:lpstr>
      <vt:lpstr>Office Theme</vt:lpstr>
      <vt:lpstr> Welcome to the  Middle School Math Partnership  M2P Monday, June 29, 2015 </vt:lpstr>
      <vt:lpstr>PowerPoint Presentation</vt:lpstr>
      <vt:lpstr>STEM Content Learning Target: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Take a gallery walk at break and note ideas to try</vt:lpstr>
      <vt:lpstr>Application time Return to LRC at 3:00 pm</vt:lpstr>
      <vt:lpstr>Reflect on your content and pedagogical sessions today. 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Welcome to the  Middle School Math Partnership  M2P Monday, June 29, 2015 </dc:title>
  <dc:creator>Shannon Warren</dc:creator>
  <cp:lastModifiedBy>Shannon Warren</cp:lastModifiedBy>
  <cp:revision>22</cp:revision>
  <dcterms:created xsi:type="dcterms:W3CDTF">2017-06-20T16:19:40Z</dcterms:created>
  <dcterms:modified xsi:type="dcterms:W3CDTF">2018-01-12T19:13:07Z</dcterms:modified>
</cp:coreProperties>
</file>